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62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803" autoAdjust="0"/>
  </p:normalViewPr>
  <p:slideViewPr>
    <p:cSldViewPr snapToGrid="0">
      <p:cViewPr>
        <p:scale>
          <a:sx n="110" d="100"/>
          <a:sy n="110" d="100"/>
        </p:scale>
        <p:origin x="7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4E245-2CEF-49D6-80B1-1438F251C0B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5FA76-2F5B-4099-9D3B-47776F86B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4413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5FA76-2F5B-4099-9D3B-47776F86B4F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756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6A7A5-1B0E-4B8C-853C-F474DB2DF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69E34B-EC06-4BC4-81FB-1003A2F0C8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6D0314-395A-47E1-90DF-C2D4B580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5C4285-4C6E-43BF-93DA-5FE065EC8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66ADC7-3604-4F50-B946-879B9C98C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262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98612-D70E-4073-B2C0-F25775BEC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40D35E-09B0-4EA3-9292-7BADE908B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B438BE-E2FF-475A-806E-746699A1F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A33E75-4F53-4FC2-B78E-81E894E89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9165E4-AC3C-4756-B5E9-FB3CB1EB9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1317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6F7AC-38EB-4826-863C-75122E51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167EB66-6057-4217-8E02-1EB7E5FB5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163726-68FA-41A6-8C8A-64D8E0754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440BE2-4C1A-4F36-9F4B-0069779A9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A52E69-CA94-483F-A005-E3F496B4D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681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EF3E7D-EC56-401A-ACCD-253A553F3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29B12E-286C-47B5-83D3-63F2F37CD9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AB31D1-8978-46A6-9344-FD8C5DF4B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E6174E-6F4C-4515-90C6-75DC67A4D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C15E64-BC73-4952-9B2C-064965E08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279297F-C7DE-4A69-9E00-7115B5921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23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2D867A-F0C1-4CDC-9F3A-3991CCA88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25C10E-414D-4A9D-816A-A6E8B980D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71DB86-388D-45CD-9F47-5952487AC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FAFDD26-D449-43FD-9D37-D9723137D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EA589C9-AADC-483D-86AC-68FC1A3D91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1EF8B13-95A4-4DAD-92B5-36B4FD63B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087D9EE-C02E-49BD-AA2B-C85C23E06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F50ABE0-B700-4786-9B29-F2EA5A02E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5507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3A0EC8-44AB-42F5-8700-8A2C07355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B624432-917F-4096-92E5-C615BDC2B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3837255-CD45-4F6B-8EE0-C5A496CBE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8D785B7-4B0B-46F4-A12D-496709D7C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2613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BD8D162-B158-4F97-9C41-FE94B7C47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537C4AC-A0BD-4CD5-942E-FAAD418B9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1A23D7-C577-4F07-8382-3EBA59A4F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5906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961FCA-DDD7-4351-BA47-D564429D4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00AEB3-3A61-4CDD-AFA3-A9458C789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0ADD13F-1400-4872-8A68-4DBAC5848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C796AA7-D122-4BB8-B418-C955ECC7F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A5FB72-1F3A-437B-A1BE-3029FCD95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BC64D9-6597-410F-B52A-43C760969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1842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36D1FC-F2B3-4C8A-97E7-E00127418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7360C23-1838-4B4E-8214-E4950BC280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EF8E8BF-87D4-46C5-9240-9678ABA6F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FC1600-231D-4C51-AF51-57AB7BAE1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93B61F-4033-45BF-8B07-57064ED63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29C2F4-A629-4786-8DBB-838B5857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1009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1CC31-92DC-43E5-B854-43F89B64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8AEB06-3662-4A51-B72D-A9731406C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EBEFE7-9A18-4185-9CA7-BC71ACEEB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056B2F-5AA5-4030-8556-9FD1A72E2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BCE338-6B28-4945-A854-B255AD713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4857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B32A3E4-31BD-4088-8E62-438CB7672E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4B6F7E5-2684-4A11-9B24-B3471302B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EF6F4F-09DE-4265-99F8-FC3AE84F1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16F61F-E92D-433C-886F-8349B6052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199B21-94E3-4D55-9B75-5362AD8E9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25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030F234-9523-449A-849F-C4EC062E1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22853C-5867-4379-98E2-A399242AF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C404AD-573B-49EE-9831-D5F37A339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3DB14-F415-4B74-B7FE-2774626162DC}" type="datetimeFigureOut">
              <a:rPr lang="pt-BR" smtClean="0"/>
              <a:t>21/05/2024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CE87BE-CD59-4B87-A9BB-01598542B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69B952-7B60-48F8-9472-9ACFA3A9A4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34F0E-9F22-41E9-A9A4-11FC2F317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51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.png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aixaDeTexto 50">
            <a:extLst>
              <a:ext uri="{FF2B5EF4-FFF2-40B4-BE49-F238E27FC236}">
                <a16:creationId xmlns:a16="http://schemas.microsoft.com/office/drawing/2014/main" id="{931E684E-FEB6-03AF-F912-CCE8E9B66D65}"/>
              </a:ext>
            </a:extLst>
          </p:cNvPr>
          <p:cNvSpPr txBox="1"/>
          <p:nvPr/>
        </p:nvSpPr>
        <p:spPr>
          <a:xfrm>
            <a:off x="10792662" y="2454071"/>
            <a:ext cx="1321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Responsável: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1D48BB6-0E45-226D-EC26-F6AD218E5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0412" y="12807"/>
            <a:ext cx="3927684" cy="6838339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83C39A29-E393-59B2-0D33-FBA072A1A014}"/>
              </a:ext>
            </a:extLst>
          </p:cNvPr>
          <p:cNvSpPr/>
          <p:nvPr/>
        </p:nvSpPr>
        <p:spPr>
          <a:xfrm>
            <a:off x="94004" y="393107"/>
            <a:ext cx="2002621" cy="119195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449AEA9-1FAC-417D-1335-1AB7BEF79B2F}"/>
              </a:ext>
            </a:extLst>
          </p:cNvPr>
          <p:cNvSpPr/>
          <p:nvPr/>
        </p:nvSpPr>
        <p:spPr>
          <a:xfrm>
            <a:off x="2178756" y="385937"/>
            <a:ext cx="2146024" cy="11991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BA4A51A-2145-5DC5-2743-647A13D94F84}"/>
              </a:ext>
            </a:extLst>
          </p:cNvPr>
          <p:cNvSpPr/>
          <p:nvPr/>
        </p:nvSpPr>
        <p:spPr>
          <a:xfrm>
            <a:off x="94004" y="1645986"/>
            <a:ext cx="9392594" cy="162083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7847FFD-D226-FDB1-642D-72188A5A08E0}"/>
              </a:ext>
            </a:extLst>
          </p:cNvPr>
          <p:cNvSpPr/>
          <p:nvPr/>
        </p:nvSpPr>
        <p:spPr>
          <a:xfrm>
            <a:off x="9563709" y="1656540"/>
            <a:ext cx="2500164" cy="77130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CC884EB-68EB-C2B3-9881-351A68D011A3}"/>
              </a:ext>
            </a:extLst>
          </p:cNvPr>
          <p:cNvSpPr/>
          <p:nvPr/>
        </p:nvSpPr>
        <p:spPr>
          <a:xfrm>
            <a:off x="94003" y="3350018"/>
            <a:ext cx="3048708" cy="13371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3AC5529-CDB3-1F60-E5C7-3EA728EFEC3D}"/>
              </a:ext>
            </a:extLst>
          </p:cNvPr>
          <p:cNvSpPr/>
          <p:nvPr/>
        </p:nvSpPr>
        <p:spPr>
          <a:xfrm>
            <a:off x="94003" y="4758345"/>
            <a:ext cx="3048709" cy="139137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393CE824-E38E-3CEB-F622-2908A9221A54}"/>
              </a:ext>
            </a:extLst>
          </p:cNvPr>
          <p:cNvSpPr/>
          <p:nvPr/>
        </p:nvSpPr>
        <p:spPr>
          <a:xfrm>
            <a:off x="3226679" y="3346884"/>
            <a:ext cx="2967983" cy="13357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DD3B97B-074A-C508-5221-939E41B6C08C}"/>
              </a:ext>
            </a:extLst>
          </p:cNvPr>
          <p:cNvSpPr/>
          <p:nvPr/>
        </p:nvSpPr>
        <p:spPr>
          <a:xfrm>
            <a:off x="3226680" y="4758280"/>
            <a:ext cx="2972469" cy="139143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2937B3F-5AB4-7EF1-EB17-814D1AF6DE66}"/>
              </a:ext>
            </a:extLst>
          </p:cNvPr>
          <p:cNvSpPr/>
          <p:nvPr/>
        </p:nvSpPr>
        <p:spPr>
          <a:xfrm>
            <a:off x="9562541" y="2481006"/>
            <a:ext cx="2505857" cy="7858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07AF993-5338-846C-BA4E-0FF7A32196BE}"/>
              </a:ext>
            </a:extLst>
          </p:cNvPr>
          <p:cNvSpPr/>
          <p:nvPr/>
        </p:nvSpPr>
        <p:spPr>
          <a:xfrm>
            <a:off x="6288332" y="3348018"/>
            <a:ext cx="3198266" cy="13346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B27E752F-B4E4-3983-55E6-48A9CDD663E0}"/>
              </a:ext>
            </a:extLst>
          </p:cNvPr>
          <p:cNvSpPr/>
          <p:nvPr/>
        </p:nvSpPr>
        <p:spPr>
          <a:xfrm>
            <a:off x="6288331" y="4756518"/>
            <a:ext cx="3198266" cy="139320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7549E80C-5CB5-775F-FF56-E03B150EB0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6435" y="1621831"/>
            <a:ext cx="518954" cy="512989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12E9A51F-3407-E52C-3A0D-A929BE23BF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7708" y="2465254"/>
            <a:ext cx="518954" cy="531023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4A7E0E01-1C16-49F0-7263-01784932FC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8105" y="3278832"/>
            <a:ext cx="506827" cy="483789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E232B419-92B0-7C95-3751-BA88E06BD7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30" y="3278832"/>
            <a:ext cx="506827" cy="483790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3EDD081F-2E02-F614-3613-D88566167D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4270" y="3300864"/>
            <a:ext cx="530830" cy="506702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BDB4D62F-341D-54EC-94B1-7EB722E03C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16" y="4726033"/>
            <a:ext cx="506826" cy="483788"/>
          </a:xfrm>
          <a:prstGeom prst="rect">
            <a:avLst/>
          </a:prstGeom>
        </p:spPr>
      </p:pic>
      <p:sp>
        <p:nvSpPr>
          <p:cNvPr id="49" name="CaixaDeTexto 48">
            <a:extLst>
              <a:ext uri="{FF2B5EF4-FFF2-40B4-BE49-F238E27FC236}">
                <a16:creationId xmlns:a16="http://schemas.microsoft.com/office/drawing/2014/main" id="{CC144043-FE30-9CB3-F360-E8A467B073A8}"/>
              </a:ext>
            </a:extLst>
          </p:cNvPr>
          <p:cNvSpPr txBox="1"/>
          <p:nvPr/>
        </p:nvSpPr>
        <p:spPr>
          <a:xfrm>
            <a:off x="822559" y="1665086"/>
            <a:ext cx="146858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Objetivo geral:</a:t>
            </a:r>
            <a:endParaRPr lang="pt-BR" sz="1300" dirty="0">
              <a:highlight>
                <a:srgbClr val="FFFF00"/>
              </a:highlight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9E397432-A5C1-7674-E652-C42CB13099D3}"/>
              </a:ext>
            </a:extLst>
          </p:cNvPr>
          <p:cNvSpPr txBox="1"/>
          <p:nvPr/>
        </p:nvSpPr>
        <p:spPr>
          <a:xfrm>
            <a:off x="10079482" y="1600825"/>
            <a:ext cx="108431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Prazo: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0A8CAC95-F5FA-9FCC-5F63-4D9802C33D8C}"/>
              </a:ext>
            </a:extLst>
          </p:cNvPr>
          <p:cNvSpPr txBox="1"/>
          <p:nvPr/>
        </p:nvSpPr>
        <p:spPr>
          <a:xfrm>
            <a:off x="516966" y="3312691"/>
            <a:ext cx="16670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Objetivo específico: 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8004016D-3263-5E33-F0D0-8D1BF369FE49}"/>
              </a:ext>
            </a:extLst>
          </p:cNvPr>
          <p:cNvSpPr txBox="1"/>
          <p:nvPr/>
        </p:nvSpPr>
        <p:spPr>
          <a:xfrm>
            <a:off x="547502" y="4761209"/>
            <a:ext cx="25480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Objetivo específico:</a:t>
            </a:r>
          </a:p>
        </p:txBody>
      </p:sp>
      <p:pic>
        <p:nvPicPr>
          <p:cNvPr id="59" name="Imagem 58">
            <a:extLst>
              <a:ext uri="{FF2B5EF4-FFF2-40B4-BE49-F238E27FC236}">
                <a16:creationId xmlns:a16="http://schemas.microsoft.com/office/drawing/2014/main" id="{9EFB4CF2-8623-0DEB-3D7A-A56575AB62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41" y="1613896"/>
            <a:ext cx="714367" cy="697945"/>
          </a:xfrm>
          <a:prstGeom prst="rect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16FED74F-ADC7-44D3-2DA2-476D2963AA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7884" y="337362"/>
            <a:ext cx="499405" cy="499405"/>
          </a:xfrm>
          <a:prstGeom prst="rect">
            <a:avLst/>
          </a:prstGeom>
        </p:spPr>
      </p:pic>
      <p:sp>
        <p:nvSpPr>
          <p:cNvPr id="69" name="Retângulo 68">
            <a:extLst>
              <a:ext uri="{FF2B5EF4-FFF2-40B4-BE49-F238E27FC236}">
                <a16:creationId xmlns:a16="http://schemas.microsoft.com/office/drawing/2014/main" id="{A889C7F6-4487-4B44-2E08-A232ADA39D62}"/>
              </a:ext>
            </a:extLst>
          </p:cNvPr>
          <p:cNvSpPr/>
          <p:nvPr/>
        </p:nvSpPr>
        <p:spPr>
          <a:xfrm>
            <a:off x="180748" y="874292"/>
            <a:ext cx="1794711" cy="63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E1BCF8C5-7B5E-7E5A-3E34-E8CB892C3366}"/>
              </a:ext>
            </a:extLst>
          </p:cNvPr>
          <p:cNvSpPr/>
          <p:nvPr/>
        </p:nvSpPr>
        <p:spPr>
          <a:xfrm>
            <a:off x="2291139" y="819513"/>
            <a:ext cx="1943596" cy="6950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tângulo 70">
            <a:extLst>
              <a:ext uri="{FF2B5EF4-FFF2-40B4-BE49-F238E27FC236}">
                <a16:creationId xmlns:a16="http://schemas.microsoft.com/office/drawing/2014/main" id="{BFBECF2B-3CE9-4BE5-4C6A-7F00C386AC4E}"/>
              </a:ext>
            </a:extLst>
          </p:cNvPr>
          <p:cNvSpPr/>
          <p:nvPr/>
        </p:nvSpPr>
        <p:spPr>
          <a:xfrm>
            <a:off x="187233" y="2272896"/>
            <a:ext cx="7418186" cy="8522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300" dirty="0">
              <a:solidFill>
                <a:srgbClr val="FF0000"/>
              </a:solidFill>
            </a:endParaRPr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1361A85D-2F91-C828-9BF1-7641D816CBE1}"/>
              </a:ext>
            </a:extLst>
          </p:cNvPr>
          <p:cNvSpPr/>
          <p:nvPr/>
        </p:nvSpPr>
        <p:spPr>
          <a:xfrm>
            <a:off x="10129906" y="2007106"/>
            <a:ext cx="1874861" cy="3497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164AB53F-D4BB-45C7-5085-7C0A4760A0F8}"/>
              </a:ext>
            </a:extLst>
          </p:cNvPr>
          <p:cNvSpPr/>
          <p:nvPr/>
        </p:nvSpPr>
        <p:spPr>
          <a:xfrm>
            <a:off x="10129906" y="2845786"/>
            <a:ext cx="1874861" cy="362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5DDFF4A1-A220-C626-B346-01789FCC2B48}"/>
              </a:ext>
            </a:extLst>
          </p:cNvPr>
          <p:cNvSpPr/>
          <p:nvPr/>
        </p:nvSpPr>
        <p:spPr>
          <a:xfrm>
            <a:off x="180748" y="3726065"/>
            <a:ext cx="2854617" cy="8698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300" dirty="0">
              <a:solidFill>
                <a:schemeClr val="tx1"/>
              </a:solidFill>
            </a:endParaRPr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21F2AFC8-FE49-D83A-A78B-D84BFF902DEC}"/>
              </a:ext>
            </a:extLst>
          </p:cNvPr>
          <p:cNvSpPr/>
          <p:nvPr/>
        </p:nvSpPr>
        <p:spPr>
          <a:xfrm>
            <a:off x="3320348" y="3726065"/>
            <a:ext cx="2783693" cy="8677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1275" algn="just" rtl="0" fontAlgn="base">
              <a:spcBef>
                <a:spcPts val="0"/>
              </a:spcBef>
              <a:spcAft>
                <a:spcPts val="0"/>
              </a:spcAft>
            </a:pPr>
            <a:endParaRPr lang="pt-BR" sz="1300" b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AB993F2D-541C-71E9-734F-D046BEA86830}"/>
              </a:ext>
            </a:extLst>
          </p:cNvPr>
          <p:cNvSpPr/>
          <p:nvPr/>
        </p:nvSpPr>
        <p:spPr>
          <a:xfrm>
            <a:off x="6393760" y="3734512"/>
            <a:ext cx="2980185" cy="835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chemeClr val="tx1"/>
              </a:solidFill>
            </a:endParaRPr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AB1CF3D3-919C-8CA2-CD62-2E1F689F3FA5}"/>
              </a:ext>
            </a:extLst>
          </p:cNvPr>
          <p:cNvSpPr/>
          <p:nvPr/>
        </p:nvSpPr>
        <p:spPr>
          <a:xfrm>
            <a:off x="187233" y="5161912"/>
            <a:ext cx="2838507" cy="8170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1275" algn="just" rtl="0" fontAlgn="base">
              <a:spcBef>
                <a:spcPts val="0"/>
              </a:spcBef>
              <a:spcAft>
                <a:spcPts val="0"/>
              </a:spcAft>
            </a:pPr>
            <a:endParaRPr lang="pt-BR" sz="1300" b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3218BF77-4577-F74D-1254-92402C567EA1}"/>
              </a:ext>
            </a:extLst>
          </p:cNvPr>
          <p:cNvSpPr/>
          <p:nvPr/>
        </p:nvSpPr>
        <p:spPr>
          <a:xfrm>
            <a:off x="4386195" y="365419"/>
            <a:ext cx="7692120" cy="12145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id="{26D1DC27-E460-FA8F-FD9B-3A7CD9CE988D}"/>
              </a:ext>
            </a:extLst>
          </p:cNvPr>
          <p:cNvSpPr txBox="1"/>
          <p:nvPr/>
        </p:nvSpPr>
        <p:spPr>
          <a:xfrm>
            <a:off x="5007804" y="449102"/>
            <a:ext cx="5813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Ideia:</a:t>
            </a:r>
          </a:p>
        </p:txBody>
      </p:sp>
      <p:pic>
        <p:nvPicPr>
          <p:cNvPr id="84" name="Imagem 83">
            <a:extLst>
              <a:ext uri="{FF2B5EF4-FFF2-40B4-BE49-F238E27FC236}">
                <a16:creationId xmlns:a16="http://schemas.microsoft.com/office/drawing/2014/main" id="{E9659C56-2EBF-390E-6A5D-B923F32560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3320" y="130780"/>
            <a:ext cx="645936" cy="606617"/>
          </a:xfrm>
          <a:prstGeom prst="rect">
            <a:avLst/>
          </a:prstGeom>
          <a:pattFill prst="pct60">
            <a:fgClr>
              <a:schemeClr val="accent6">
                <a:lumMod val="40000"/>
                <a:lumOff val="60000"/>
              </a:schemeClr>
            </a:fgClr>
            <a:bgClr>
              <a:schemeClr val="accent6">
                <a:lumMod val="40000"/>
                <a:lumOff val="60000"/>
              </a:schemeClr>
            </a:bgClr>
          </a:pattFill>
        </p:spPr>
      </p:pic>
      <p:sp>
        <p:nvSpPr>
          <p:cNvPr id="83" name="Retângulo 82">
            <a:extLst>
              <a:ext uri="{FF2B5EF4-FFF2-40B4-BE49-F238E27FC236}">
                <a16:creationId xmlns:a16="http://schemas.microsoft.com/office/drawing/2014/main" id="{706D7532-48E2-AC9D-FFB6-5A3AE16807FB}"/>
              </a:ext>
            </a:extLst>
          </p:cNvPr>
          <p:cNvSpPr/>
          <p:nvPr/>
        </p:nvSpPr>
        <p:spPr>
          <a:xfrm>
            <a:off x="4473365" y="728688"/>
            <a:ext cx="4993402" cy="7879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rgbClr val="FF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21EC7E5-A416-7525-4C80-E323084C047A}"/>
              </a:ext>
            </a:extLst>
          </p:cNvPr>
          <p:cNvSpPr txBox="1"/>
          <p:nvPr/>
        </p:nvSpPr>
        <p:spPr>
          <a:xfrm>
            <a:off x="3235267" y="6249737"/>
            <a:ext cx="38168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300" b="1" dirty="0"/>
              <a:t>Parabéns!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300" b="1" dirty="0"/>
              <a:t>Você acaba de criar o Planejamento do seu livro.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72C329F-447B-EA67-C437-9C43BE626B66}"/>
              </a:ext>
            </a:extLst>
          </p:cNvPr>
          <p:cNvSpPr/>
          <p:nvPr/>
        </p:nvSpPr>
        <p:spPr>
          <a:xfrm>
            <a:off x="9559981" y="3335474"/>
            <a:ext cx="2518334" cy="134719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B193490-593C-3870-76B8-4B6E178E195A}"/>
              </a:ext>
            </a:extLst>
          </p:cNvPr>
          <p:cNvSpPr txBox="1"/>
          <p:nvPr/>
        </p:nvSpPr>
        <p:spPr>
          <a:xfrm>
            <a:off x="818955" y="1899078"/>
            <a:ext cx="5298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(Formato: verbo no infinitivo + objeto + complemento, vindo da </a:t>
            </a:r>
            <a:r>
              <a:rPr lang="pt-BR" sz="1200" b="1" dirty="0"/>
              <a:t>ideia</a:t>
            </a:r>
            <a:r>
              <a:rPr lang="pt-BR" sz="1200" dirty="0"/>
              <a:t>):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37C386C-4B37-C8AD-CF18-21445365D352}"/>
              </a:ext>
            </a:extLst>
          </p:cNvPr>
          <p:cNvSpPr txBox="1"/>
          <p:nvPr/>
        </p:nvSpPr>
        <p:spPr>
          <a:xfrm>
            <a:off x="1995025" y="1676822"/>
            <a:ext cx="3376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O que </a:t>
            </a:r>
            <a:r>
              <a:rPr lang="pt-BR" sz="1000" dirty="0"/>
              <a:t>precisa ser feito para alcançar o sonho?)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F080EC-8DF3-D728-ADD3-FB851F4309F3}"/>
              </a:ext>
            </a:extLst>
          </p:cNvPr>
          <p:cNvSpPr txBox="1"/>
          <p:nvPr/>
        </p:nvSpPr>
        <p:spPr>
          <a:xfrm>
            <a:off x="10093156" y="2436444"/>
            <a:ext cx="155383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Responsável: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A63920E8-6A59-E18E-1FF1-ADAA6CE0E0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6" y="140211"/>
            <a:ext cx="632582" cy="632582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BC586292-F59A-5A2A-7EF1-80773E634AB4}"/>
              </a:ext>
            </a:extLst>
          </p:cNvPr>
          <p:cNvSpPr txBox="1"/>
          <p:nvPr/>
        </p:nvSpPr>
        <p:spPr>
          <a:xfrm>
            <a:off x="10101552" y="2624028"/>
            <a:ext cx="197606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Quem</a:t>
            </a:r>
            <a:r>
              <a:rPr lang="pt-BR" sz="1000" dirty="0"/>
              <a:t> vai executar/monitorar?)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27548C8-980E-F1BA-1D24-352BA87E9929}"/>
              </a:ext>
            </a:extLst>
          </p:cNvPr>
          <p:cNvSpPr txBox="1"/>
          <p:nvPr/>
        </p:nvSpPr>
        <p:spPr>
          <a:xfrm>
            <a:off x="10084830" y="1773717"/>
            <a:ext cx="180573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Quando </a:t>
            </a:r>
            <a:r>
              <a:rPr lang="pt-BR" sz="1000" dirty="0"/>
              <a:t>a será a data limite?)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FE982B4-3707-64A2-E787-297CA0BE41C0}"/>
              </a:ext>
            </a:extLst>
          </p:cNvPr>
          <p:cNvSpPr txBox="1"/>
          <p:nvPr/>
        </p:nvSpPr>
        <p:spPr>
          <a:xfrm>
            <a:off x="5513853" y="472588"/>
            <a:ext cx="377858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(Descrever situação em torno da ideia sobre a qual se vai escrever)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D0CB4E01-DFCF-141A-1EBA-F3068E193268}"/>
              </a:ext>
            </a:extLst>
          </p:cNvPr>
          <p:cNvSpPr/>
          <p:nvPr/>
        </p:nvSpPr>
        <p:spPr>
          <a:xfrm>
            <a:off x="9557709" y="728688"/>
            <a:ext cx="2440962" cy="7812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88AB3A60-D2FF-7F40-2A9B-E3B662FC74EC}"/>
              </a:ext>
            </a:extLst>
          </p:cNvPr>
          <p:cNvSpPr/>
          <p:nvPr/>
        </p:nvSpPr>
        <p:spPr>
          <a:xfrm>
            <a:off x="9565902" y="4749290"/>
            <a:ext cx="2518334" cy="14004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DE3D9B-196C-1B91-2BF2-C5D4D111E60F}"/>
              </a:ext>
            </a:extLst>
          </p:cNvPr>
          <p:cNvSpPr txBox="1"/>
          <p:nvPr/>
        </p:nvSpPr>
        <p:spPr>
          <a:xfrm>
            <a:off x="2561076" y="379121"/>
            <a:ext cx="167365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b="1" dirty="0"/>
              <a:t>Narrativa de ficção: </a:t>
            </a:r>
            <a:r>
              <a:rPr lang="pt-BR" sz="1000" dirty="0"/>
              <a:t>(Gênero literário)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8C1F2D4-FC97-AD57-E24C-A243A375C534}"/>
              </a:ext>
            </a:extLst>
          </p:cNvPr>
          <p:cNvSpPr txBox="1"/>
          <p:nvPr/>
        </p:nvSpPr>
        <p:spPr>
          <a:xfrm>
            <a:off x="430381" y="3520002"/>
            <a:ext cx="28191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Como </a:t>
            </a:r>
            <a:r>
              <a:rPr lang="pt-BR" sz="1000" dirty="0"/>
              <a:t>comprovar o alcance do objetivo?)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46550EB-9948-4243-AC8B-2BF1DF4A0121}"/>
              </a:ext>
            </a:extLst>
          </p:cNvPr>
          <p:cNvSpPr txBox="1"/>
          <p:nvPr/>
        </p:nvSpPr>
        <p:spPr>
          <a:xfrm>
            <a:off x="3714304" y="3318064"/>
            <a:ext cx="16670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Objetivo específico: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76F41BAD-A582-3398-56E9-CCEDEBFB83DB}"/>
              </a:ext>
            </a:extLst>
          </p:cNvPr>
          <p:cNvSpPr txBox="1"/>
          <p:nvPr/>
        </p:nvSpPr>
        <p:spPr>
          <a:xfrm>
            <a:off x="3606311" y="3524296"/>
            <a:ext cx="28191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Como </a:t>
            </a:r>
            <a:r>
              <a:rPr lang="pt-BR" sz="1000" dirty="0"/>
              <a:t>comprovar o alcance do objetivo?)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1622C27C-1CE9-40E2-55DA-A117AAA173AE}"/>
              </a:ext>
            </a:extLst>
          </p:cNvPr>
          <p:cNvSpPr txBox="1"/>
          <p:nvPr/>
        </p:nvSpPr>
        <p:spPr>
          <a:xfrm>
            <a:off x="6816472" y="3316233"/>
            <a:ext cx="16670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Objetivo específico: 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CF9DFBE1-EBE0-96B9-9B9F-786CB5DF8402}"/>
              </a:ext>
            </a:extLst>
          </p:cNvPr>
          <p:cNvSpPr txBox="1"/>
          <p:nvPr/>
        </p:nvSpPr>
        <p:spPr>
          <a:xfrm>
            <a:off x="6698931" y="3522465"/>
            <a:ext cx="28191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Como </a:t>
            </a:r>
            <a:r>
              <a:rPr lang="pt-BR" sz="1000" dirty="0"/>
              <a:t>comprovar o alcance do objetivo?)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493AEEB3-84A9-990D-88B1-8F49E98B661A}"/>
              </a:ext>
            </a:extLst>
          </p:cNvPr>
          <p:cNvSpPr txBox="1"/>
          <p:nvPr/>
        </p:nvSpPr>
        <p:spPr>
          <a:xfrm>
            <a:off x="417421" y="4948710"/>
            <a:ext cx="285067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Como</a:t>
            </a:r>
            <a:r>
              <a:rPr lang="pt-BR" sz="1000" dirty="0"/>
              <a:t> comprovar o alcance do objetivo?)</a:t>
            </a:r>
          </a:p>
        </p:txBody>
      </p:sp>
      <p:pic>
        <p:nvPicPr>
          <p:cNvPr id="63" name="Imagem 62">
            <a:extLst>
              <a:ext uri="{FF2B5EF4-FFF2-40B4-BE49-F238E27FC236}">
                <a16:creationId xmlns:a16="http://schemas.microsoft.com/office/drawing/2014/main" id="{DD08F523-CBF0-2621-FC6E-8A46ED3CA1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26001" y="6219054"/>
            <a:ext cx="724002" cy="56410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4BF2B23C-91A6-C331-A1FD-DA51C67722CF}"/>
              </a:ext>
            </a:extLst>
          </p:cNvPr>
          <p:cNvSpPr txBox="1"/>
          <p:nvPr/>
        </p:nvSpPr>
        <p:spPr>
          <a:xfrm>
            <a:off x="10329657" y="515236"/>
            <a:ext cx="977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Ideia</a:t>
            </a:r>
            <a:r>
              <a:rPr lang="pt-BR" sz="1000" dirty="0"/>
              <a:t> central)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0A560A38-FAF1-2E14-6C7D-431D27811954}"/>
              </a:ext>
            </a:extLst>
          </p:cNvPr>
          <p:cNvSpPr/>
          <p:nvPr/>
        </p:nvSpPr>
        <p:spPr>
          <a:xfrm>
            <a:off x="7692563" y="2277251"/>
            <a:ext cx="1681383" cy="847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D642E858-30D9-51E7-18BB-03D4F8C29C01}"/>
              </a:ext>
            </a:extLst>
          </p:cNvPr>
          <p:cNvSpPr txBox="1"/>
          <p:nvPr/>
        </p:nvSpPr>
        <p:spPr>
          <a:xfrm>
            <a:off x="7453054" y="1679073"/>
            <a:ext cx="20997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(Quais </a:t>
            </a:r>
            <a:r>
              <a:rPr lang="pt-BR" sz="1000" b="1" dirty="0"/>
              <a:t>palavras-chave</a:t>
            </a:r>
            <a:r>
              <a:rPr lang="pt-BR" sz="1000" dirty="0"/>
              <a:t> são destaques no Objetivo, a serem desdobradas em objetivos específicos?)</a:t>
            </a:r>
          </a:p>
        </p:txBody>
      </p:sp>
      <p:pic>
        <p:nvPicPr>
          <p:cNvPr id="3" name="Picture 4" descr="Desenho de um cachorro&#10;&#10;Descrição gerada automaticamente">
            <a:extLst>
              <a:ext uri="{FF2B5EF4-FFF2-40B4-BE49-F238E27FC236}">
                <a16:creationId xmlns:a16="http://schemas.microsoft.com/office/drawing/2014/main" id="{5E17FCA4-4FE6-5940-E1B1-40D107FE6D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1072791" y="6026754"/>
            <a:ext cx="624578" cy="82439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CaixaDeTexto 86">
            <a:extLst>
              <a:ext uri="{FF2B5EF4-FFF2-40B4-BE49-F238E27FC236}">
                <a16:creationId xmlns:a16="http://schemas.microsoft.com/office/drawing/2014/main" id="{5E9963D1-F087-B9C0-F234-D83D97BBE6F2}"/>
              </a:ext>
            </a:extLst>
          </p:cNvPr>
          <p:cNvSpPr txBox="1"/>
          <p:nvPr/>
        </p:nvSpPr>
        <p:spPr>
          <a:xfrm>
            <a:off x="10296257" y="4753130"/>
            <a:ext cx="14355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Monitoramento:</a:t>
            </a:r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F3BADBC6-1317-5DEB-CF1A-5D5B05FB0FD3}"/>
              </a:ext>
            </a:extLst>
          </p:cNvPr>
          <p:cNvSpPr/>
          <p:nvPr/>
        </p:nvSpPr>
        <p:spPr>
          <a:xfrm>
            <a:off x="9658017" y="5202076"/>
            <a:ext cx="2342145" cy="7768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Imagem 88">
            <a:extLst>
              <a:ext uri="{FF2B5EF4-FFF2-40B4-BE49-F238E27FC236}">
                <a16:creationId xmlns:a16="http://schemas.microsoft.com/office/drawing/2014/main" id="{4193D2B8-477A-2E5D-D42D-A845343E6FA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47345" y="4687150"/>
            <a:ext cx="494103" cy="534603"/>
          </a:xfrm>
          <a:prstGeom prst="rect">
            <a:avLst/>
          </a:prstGeom>
        </p:spPr>
      </p:pic>
      <p:sp>
        <p:nvSpPr>
          <p:cNvPr id="90" name="CaixaDeTexto 89">
            <a:extLst>
              <a:ext uri="{FF2B5EF4-FFF2-40B4-BE49-F238E27FC236}">
                <a16:creationId xmlns:a16="http://schemas.microsoft.com/office/drawing/2014/main" id="{CA0489D2-DF0D-C0D2-09C1-5033E8E8560A}"/>
              </a:ext>
            </a:extLst>
          </p:cNvPr>
          <p:cNvSpPr txBox="1"/>
          <p:nvPr/>
        </p:nvSpPr>
        <p:spPr>
          <a:xfrm>
            <a:off x="9985323" y="4946946"/>
            <a:ext cx="219064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Como</a:t>
            </a:r>
            <a:r>
              <a:rPr lang="pt-BR" sz="1000" dirty="0"/>
              <a:t> se dará o acompanhamento?)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6965C3F1-74B6-9300-6C0D-E937B061D6A2}"/>
              </a:ext>
            </a:extLst>
          </p:cNvPr>
          <p:cNvSpPr txBox="1"/>
          <p:nvPr/>
        </p:nvSpPr>
        <p:spPr>
          <a:xfrm>
            <a:off x="6641544" y="4768348"/>
            <a:ext cx="29872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Indicador de aferição da realização (%):</a:t>
            </a:r>
          </a:p>
        </p:txBody>
      </p:sp>
      <p:sp>
        <p:nvSpPr>
          <p:cNvPr id="93" name="Retângulo 92">
            <a:extLst>
              <a:ext uri="{FF2B5EF4-FFF2-40B4-BE49-F238E27FC236}">
                <a16:creationId xmlns:a16="http://schemas.microsoft.com/office/drawing/2014/main" id="{F41B4296-48D4-2A2E-766F-29E6FE144FBB}"/>
              </a:ext>
            </a:extLst>
          </p:cNvPr>
          <p:cNvSpPr/>
          <p:nvPr/>
        </p:nvSpPr>
        <p:spPr>
          <a:xfrm>
            <a:off x="6393759" y="5484851"/>
            <a:ext cx="2980186" cy="4940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4" name="Imagem 93">
            <a:extLst>
              <a:ext uri="{FF2B5EF4-FFF2-40B4-BE49-F238E27FC236}">
                <a16:creationId xmlns:a16="http://schemas.microsoft.com/office/drawing/2014/main" id="{A5107EA7-BD04-7359-CD39-D40E55B3AFF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3960" y="4720884"/>
            <a:ext cx="453836" cy="546022"/>
          </a:xfrm>
          <a:prstGeom prst="rect">
            <a:avLst/>
          </a:prstGeom>
        </p:spPr>
      </p:pic>
      <p:sp>
        <p:nvSpPr>
          <p:cNvPr id="95" name="CaixaDeTexto 94">
            <a:extLst>
              <a:ext uri="{FF2B5EF4-FFF2-40B4-BE49-F238E27FC236}">
                <a16:creationId xmlns:a16="http://schemas.microsoft.com/office/drawing/2014/main" id="{699D307C-B556-7B28-E605-62F92B8DE24C}"/>
              </a:ext>
            </a:extLst>
          </p:cNvPr>
          <p:cNvSpPr txBox="1"/>
          <p:nvPr/>
        </p:nvSpPr>
        <p:spPr>
          <a:xfrm>
            <a:off x="6641813" y="4978197"/>
            <a:ext cx="27638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(Como verificar a mudança? Saiu da zona de conforto? </a:t>
            </a:r>
            <a:r>
              <a:rPr lang="pt-BR" sz="1000" b="1" dirty="0"/>
              <a:t>Quanto</a:t>
            </a:r>
            <a:r>
              <a:rPr lang="pt-BR" sz="1000" dirty="0"/>
              <a:t> que se movimentou?)</a:t>
            </a:r>
          </a:p>
        </p:txBody>
      </p:sp>
      <p:pic>
        <p:nvPicPr>
          <p:cNvPr id="96" name="Imagem 95">
            <a:extLst>
              <a:ext uri="{FF2B5EF4-FFF2-40B4-BE49-F238E27FC236}">
                <a16:creationId xmlns:a16="http://schemas.microsoft.com/office/drawing/2014/main" id="{31DFB53E-7ED0-09DF-33BF-A349E296A5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727" y="4732376"/>
            <a:ext cx="506826" cy="483788"/>
          </a:xfrm>
          <a:prstGeom prst="rect">
            <a:avLst/>
          </a:prstGeom>
        </p:spPr>
      </p:pic>
      <p:sp>
        <p:nvSpPr>
          <p:cNvPr id="97" name="CaixaDeTexto 96">
            <a:extLst>
              <a:ext uri="{FF2B5EF4-FFF2-40B4-BE49-F238E27FC236}">
                <a16:creationId xmlns:a16="http://schemas.microsoft.com/office/drawing/2014/main" id="{3D1E88F9-4094-1C7B-212E-13B7CD05B4B5}"/>
              </a:ext>
            </a:extLst>
          </p:cNvPr>
          <p:cNvSpPr txBox="1"/>
          <p:nvPr/>
        </p:nvSpPr>
        <p:spPr>
          <a:xfrm>
            <a:off x="3733313" y="4767552"/>
            <a:ext cx="25480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Objetivo específico:</a:t>
            </a:r>
          </a:p>
        </p:txBody>
      </p:sp>
      <p:sp>
        <p:nvSpPr>
          <p:cNvPr id="98" name="Retângulo 97">
            <a:extLst>
              <a:ext uri="{FF2B5EF4-FFF2-40B4-BE49-F238E27FC236}">
                <a16:creationId xmlns:a16="http://schemas.microsoft.com/office/drawing/2014/main" id="{789F0BCA-A316-117D-D3F0-2C1BDF021EFC}"/>
              </a:ext>
            </a:extLst>
          </p:cNvPr>
          <p:cNvSpPr/>
          <p:nvPr/>
        </p:nvSpPr>
        <p:spPr>
          <a:xfrm>
            <a:off x="3320349" y="5168255"/>
            <a:ext cx="2775651" cy="8170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1275" algn="just" rtl="0" fontAlgn="base">
              <a:spcBef>
                <a:spcPts val="0"/>
              </a:spcBef>
              <a:spcAft>
                <a:spcPts val="0"/>
              </a:spcAft>
            </a:pPr>
            <a:endParaRPr lang="pt-BR" sz="1300" b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9FC66D9A-F117-6D35-4210-CD88B1C1A9EF}"/>
              </a:ext>
            </a:extLst>
          </p:cNvPr>
          <p:cNvSpPr txBox="1"/>
          <p:nvPr/>
        </p:nvSpPr>
        <p:spPr>
          <a:xfrm>
            <a:off x="3611778" y="4963599"/>
            <a:ext cx="285067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Como</a:t>
            </a:r>
            <a:r>
              <a:rPr lang="pt-BR" sz="1000" dirty="0"/>
              <a:t> comprovar o alcance do objetivo?)</a:t>
            </a:r>
          </a:p>
        </p:txBody>
      </p:sp>
      <p:pic>
        <p:nvPicPr>
          <p:cNvPr id="100" name="Imagem 99">
            <a:extLst>
              <a:ext uri="{FF2B5EF4-FFF2-40B4-BE49-F238E27FC236}">
                <a16:creationId xmlns:a16="http://schemas.microsoft.com/office/drawing/2014/main" id="{8D3BFC51-AB67-ADD9-E5F2-E7645916FC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5063" y="3308100"/>
            <a:ext cx="530830" cy="506702"/>
          </a:xfrm>
          <a:prstGeom prst="rect">
            <a:avLst/>
          </a:prstGeom>
        </p:spPr>
      </p:pic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5289FD5A-FB89-ED79-F7B5-B09796B7E35A}"/>
              </a:ext>
            </a:extLst>
          </p:cNvPr>
          <p:cNvSpPr txBox="1"/>
          <p:nvPr/>
        </p:nvSpPr>
        <p:spPr>
          <a:xfrm>
            <a:off x="10167087" y="3308535"/>
            <a:ext cx="16670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Objetivo específico: 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22D4F047-C036-1BED-6D7B-ED5F99D58703}"/>
              </a:ext>
            </a:extLst>
          </p:cNvPr>
          <p:cNvSpPr txBox="1"/>
          <p:nvPr/>
        </p:nvSpPr>
        <p:spPr>
          <a:xfrm>
            <a:off x="9814720" y="3506221"/>
            <a:ext cx="2395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(</a:t>
            </a:r>
            <a:r>
              <a:rPr lang="pt-BR" sz="1000" b="1" dirty="0"/>
              <a:t>Como </a:t>
            </a:r>
            <a:r>
              <a:rPr lang="pt-BR" sz="1000" dirty="0"/>
              <a:t>comprovar o alcance do objetivo?)</a:t>
            </a:r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5CBF00AE-E15B-2F80-10FE-95611CDA0A01}"/>
              </a:ext>
            </a:extLst>
          </p:cNvPr>
          <p:cNvSpPr/>
          <p:nvPr/>
        </p:nvSpPr>
        <p:spPr>
          <a:xfrm>
            <a:off x="9659894" y="3734503"/>
            <a:ext cx="2337436" cy="8613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00" dirty="0">
              <a:solidFill>
                <a:schemeClr val="tx1"/>
              </a:solidFill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86D6ABFF-8E2D-CE8C-D608-59806E9B575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91289" y="6242729"/>
            <a:ext cx="515168" cy="564568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0F5C9AF7-36AA-044B-EF6A-06E7DAA75B95}"/>
              </a:ext>
            </a:extLst>
          </p:cNvPr>
          <p:cNvSpPr txBox="1"/>
          <p:nvPr/>
        </p:nvSpPr>
        <p:spPr>
          <a:xfrm>
            <a:off x="7902553" y="6296142"/>
            <a:ext cx="41656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Próximos passos (Entregas):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024AFF0C-6C51-D68D-5856-F2482DA4825B}"/>
              </a:ext>
            </a:extLst>
          </p:cNvPr>
          <p:cNvSpPr txBox="1"/>
          <p:nvPr/>
        </p:nvSpPr>
        <p:spPr>
          <a:xfrm>
            <a:off x="7908212" y="6534080"/>
            <a:ext cx="38480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(Planos de Ação, projeto, método: Meu Sonho Meu Livro)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5EF5161-44D3-334C-0F15-98449B6B1CA7}"/>
              </a:ext>
            </a:extLst>
          </p:cNvPr>
          <p:cNvSpPr txBox="1"/>
          <p:nvPr/>
        </p:nvSpPr>
        <p:spPr>
          <a:xfrm>
            <a:off x="292137" y="594962"/>
            <a:ext cx="15937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(Futuro próximo desejável)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FE62348-DC45-8FF4-2ACB-08B2B5414259}"/>
              </a:ext>
            </a:extLst>
          </p:cNvPr>
          <p:cNvSpPr txBox="1"/>
          <p:nvPr/>
        </p:nvSpPr>
        <p:spPr>
          <a:xfrm>
            <a:off x="551819" y="408255"/>
            <a:ext cx="13140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SONHO/Visão: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920B954-B7B6-FB3F-F724-648C2AFC2657}"/>
              </a:ext>
            </a:extLst>
          </p:cNvPr>
          <p:cNvSpPr txBox="1"/>
          <p:nvPr/>
        </p:nvSpPr>
        <p:spPr>
          <a:xfrm>
            <a:off x="683093" y="6220913"/>
            <a:ext cx="16791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000" dirty="0"/>
              <a:t>*Assista à aula 07 do Curso Meu Sonho Meu Livro para saber como preencher!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5D2B048-FC69-28C3-4F21-D9B8407589B6}"/>
              </a:ext>
            </a:extLst>
          </p:cNvPr>
          <p:cNvSpPr txBox="1"/>
          <p:nvPr/>
        </p:nvSpPr>
        <p:spPr>
          <a:xfrm>
            <a:off x="470115" y="82145"/>
            <a:ext cx="44309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>
                <a:solidFill>
                  <a:srgbClr val="FF0000"/>
                </a:solidFill>
              </a:rPr>
              <a:t>Matriz do Sonho </a:t>
            </a:r>
            <a:r>
              <a:rPr lang="pt-BR" sz="1300" b="1" dirty="0"/>
              <a:t>(ou propósito transformador)*</a:t>
            </a: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973A7C2E-589B-A3C2-6E0B-0D4373D4C9D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924" y="6215417"/>
            <a:ext cx="576785" cy="51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243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2118"/>
    </mc:Choice>
    <mc:Fallback xmlns="">
      <p:transition spd="slow" advTm="92211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6|6.9|14.1|5.3|17.3|35.5|13|37.1|23|70.4|9.9|19.6|33.5|73.8|17.7|4.7|26.2|3.1|15.3|22.6|6.8|20.4|44.9|9|18.3|49.5|1.7|47.3|10.3|1|26.1|4.8|19.5|28.6|5.1|1.6|37.6|32.7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13840</TotalTime>
  <Words>257</Words>
  <Application>Microsoft Office PowerPoint</Application>
  <PresentationFormat>Widescreen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Francisco Helio de Sousa</dc:creator>
  <cp:lastModifiedBy>Francisco Helio de Sousa</cp:lastModifiedBy>
  <cp:revision>227</cp:revision>
  <dcterms:created xsi:type="dcterms:W3CDTF">2022-04-22T21:18:24Z</dcterms:created>
  <dcterms:modified xsi:type="dcterms:W3CDTF">2024-05-21T15:34:04Z</dcterms:modified>
</cp:coreProperties>
</file>