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6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6C3AE-C70F-4C77-A85D-3F34D2F91FA9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337C4-E77E-4B86-A7CA-E9B20001A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226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5FA76-2F5B-4099-9D3B-47776F86B4F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9442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07E1BD-15B0-F814-3E28-D86AAE9C1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D51006-7521-49AB-4444-4689921EC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26B1C8-A049-FD1A-B13B-403D7BA97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F55F5-6119-18FE-2D69-53CA88030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BC6ED2-6DC0-DCA0-6D54-C1FE6C54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693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54D36A-A3B7-2F37-E3BF-2E3BE3DC6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0EA640-1BAA-CB41-E3DA-9A61DED05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7131CA-5D56-2B27-3ED0-E43B1262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500E86-2184-601E-553E-F180BA917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84E0D7-226D-7EF4-EDDF-90A571AC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44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3EBBF-C772-341C-66F7-4AAA0541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901874-E323-48DF-72B0-150560A1C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0B00B6-6522-92B6-FD79-896585C0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CBF190-6794-08EA-FA3C-8F8B239B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19A0E9-81BB-D35D-AF3B-17E4F3938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94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FA7D5-9C44-0AC8-D2B1-794FD07DA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43E7A7-5636-54B0-1741-D00A483EE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D05914-D8DC-0E46-6473-B24014BC0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6FFEAA-7671-8D45-080B-37BC819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8BE531C-E837-4892-D8F6-F171BE88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CCCD80-C795-2C6F-04FD-80C4476CA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959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881173-2394-F136-CDBC-F62FD4701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7084EF-2F23-F1AE-01DE-2A26A6CF4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F66A34C-A2D3-3B4F-EA82-61F445CE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1D8F6BC-627B-4E0D-D512-1F15DB619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3DC39AE-A1BD-3CC6-F214-773F8D271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1FC4707-B6D0-FA55-5F39-6DF13B999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98B5C0-D88D-A4D0-9F04-CE657A238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87D6775-3499-DE0A-3655-0B88B79D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76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629CB9-829D-3D32-F483-49272A32D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AC69A61-B859-D5BF-E25E-F3BFEE8CD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FB4CCA-E89D-64EC-AADB-AB004237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B30024-84B9-5C46-1690-E8B5AEE83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66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FA46495-C35F-B146-BE3C-82B082EE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1A0257-90D4-2B45-50D5-15319FB4E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59C62E-3B8C-18C8-71BA-B7A5E8B6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87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BF2D7-AFAB-4120-9B46-2536E5A10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E399ED-0F41-A713-694F-A5605FCF4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A607BF-25C0-0BB6-BE32-6789E5DBC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9D620-5E9A-DB19-DF96-9D2FE4E7F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7891C1-076C-6A14-13DF-B271ED3B4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7DD85E-3A51-08C7-B129-27B93E786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29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B7DCF-9A63-14B3-7BE5-99DF211D5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6AD5797-3867-0D89-9121-B8C34EFDA2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E08DCE-8FDD-7B93-B448-5F357E656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6FBFFD-4065-6C52-901B-93864E26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80A59F2-ADAB-2D8C-17C7-823374D99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794888-4E58-FA83-9AFC-5B1ACE238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389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EA5A99-6720-626C-0241-A17153D62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30FA68-34A8-A878-EBB1-ABED44929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E6C990-5369-9BE4-08B3-8CDBD9C16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CF24BE-9A91-EFE4-565A-D464C2079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12ED63-9A3A-34A6-46FC-13220BF5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18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1BF5DA-193D-0BA5-44BD-62A88FFCA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DB9B20-6FFC-CBE4-90AB-B4F91DD06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B22E76-FB78-FA43-74CD-CA7ACECBD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AF747F-C9D6-BC35-99F6-CF636646C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098073-F9C5-8E7C-5468-4BD25BCC7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39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ECB255A-3D5A-CA51-0B6F-DFCB1BBBA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B90C51-D842-530D-A288-B9BE09E8F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C1EAA8-2711-A4FE-0A4B-6958BEDC9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145E2E-3329-4B4E-8D75-59058931307A}" type="datetimeFigureOut">
              <a:rPr lang="pt-BR" smtClean="0"/>
              <a:t>31/05/2024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1189C6-7467-E1A1-DB6D-39873EBF83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729030-0015-A5A2-23FE-C8AF48A5C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DA315-F861-429C-BCC3-B58365AF5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2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EDD66A33-3914-2F24-2C55-58CC3AADC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092493"/>
              </p:ext>
            </p:extLst>
          </p:nvPr>
        </p:nvGraphicFramePr>
        <p:xfrm>
          <a:off x="252862" y="726450"/>
          <a:ext cx="11686275" cy="46477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91248">
                  <a:extLst>
                    <a:ext uri="{9D8B030D-6E8A-4147-A177-3AD203B41FA5}">
                      <a16:colId xmlns:a16="http://schemas.microsoft.com/office/drawing/2014/main" val="425870280"/>
                    </a:ext>
                  </a:extLst>
                </a:gridCol>
                <a:gridCol w="1813035">
                  <a:extLst>
                    <a:ext uri="{9D8B030D-6E8A-4147-A177-3AD203B41FA5}">
                      <a16:colId xmlns:a16="http://schemas.microsoft.com/office/drawing/2014/main" val="552258581"/>
                    </a:ext>
                  </a:extLst>
                </a:gridCol>
                <a:gridCol w="1229710">
                  <a:extLst>
                    <a:ext uri="{9D8B030D-6E8A-4147-A177-3AD203B41FA5}">
                      <a16:colId xmlns:a16="http://schemas.microsoft.com/office/drawing/2014/main" val="1644787589"/>
                    </a:ext>
                  </a:extLst>
                </a:gridCol>
                <a:gridCol w="2270235">
                  <a:extLst>
                    <a:ext uri="{9D8B030D-6E8A-4147-A177-3AD203B41FA5}">
                      <a16:colId xmlns:a16="http://schemas.microsoft.com/office/drawing/2014/main" val="3643672292"/>
                    </a:ext>
                  </a:extLst>
                </a:gridCol>
                <a:gridCol w="1434662">
                  <a:extLst>
                    <a:ext uri="{9D8B030D-6E8A-4147-A177-3AD203B41FA5}">
                      <a16:colId xmlns:a16="http://schemas.microsoft.com/office/drawing/2014/main" val="3208415772"/>
                    </a:ext>
                  </a:extLst>
                </a:gridCol>
                <a:gridCol w="1481958">
                  <a:extLst>
                    <a:ext uri="{9D8B030D-6E8A-4147-A177-3AD203B41FA5}">
                      <a16:colId xmlns:a16="http://schemas.microsoft.com/office/drawing/2014/main" val="4019465660"/>
                    </a:ext>
                  </a:extLst>
                </a:gridCol>
                <a:gridCol w="1565427">
                  <a:extLst>
                    <a:ext uri="{9D8B030D-6E8A-4147-A177-3AD203B41FA5}">
                      <a16:colId xmlns:a16="http://schemas.microsoft.com/office/drawing/2014/main" val="1120509431"/>
                    </a:ext>
                  </a:extLst>
                </a:gridCol>
              </a:tblGrid>
              <a:tr h="20652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Parentesco/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Relação/ Caracterização</a:t>
                      </a: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Principais</a:t>
                      </a: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Secundários (coadjuvantes)</a:t>
                      </a: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701180"/>
                  </a:ext>
                </a:extLst>
              </a:tr>
              <a:tr h="6235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Protagonista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(o herói ou heroína)</a:t>
                      </a:r>
                      <a:endParaRPr lang="pt-BR" sz="13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Antagonista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(faz o mal ou causa danos)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Mentor(a)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Submete o herói à prova, ou dá objeto mágico)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Auxiliar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(ser vivo ou objeto mágico)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Pai/Mãe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(outro parente)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(príncipe/princesa, falso herói etc.)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901758"/>
                  </a:ext>
                </a:extLst>
              </a:tr>
              <a:tr h="2081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Nome/</a:t>
                      </a: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Apelido</a:t>
                      </a:r>
                      <a:endParaRPr lang="pt-BR" sz="13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885532"/>
                  </a:ext>
                </a:extLst>
              </a:tr>
              <a:tr h="4162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Profissão/ </a:t>
                      </a: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Ocupação</a:t>
                      </a:r>
                      <a:endParaRPr lang="pt-BR" sz="13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985672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Feitos/status</a:t>
                      </a: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 posição social</a:t>
                      </a:r>
                      <a:endParaRPr lang="pt-BR" sz="13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178913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Interesses/</a:t>
                      </a: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Pretensões/ Objetivos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135950"/>
                  </a:ext>
                </a:extLst>
              </a:tr>
              <a:tr h="1079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Personalidade </a:t>
                      </a: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(caráter, índole, moral)</a:t>
                      </a:r>
                      <a:endParaRPr lang="pt-BR" sz="13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781251"/>
                  </a:ext>
                </a:extLst>
              </a:tr>
              <a:tr h="6244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Características </a:t>
                      </a: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(físicas, sociais, psicológicas)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746070"/>
                  </a:ext>
                </a:extLst>
              </a:tr>
              <a:tr h="4162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Qualidades/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Pontos fortes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755960"/>
                  </a:ext>
                </a:extLst>
              </a:tr>
              <a:tr h="2081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Defeitos/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Pontos fracos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0260711"/>
                  </a:ext>
                </a:extLst>
              </a:tr>
              <a:tr h="2081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Outros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BR" sz="13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2867004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962E58FA-210F-80AF-0E65-6009DABEF20A}"/>
              </a:ext>
            </a:extLst>
          </p:cNvPr>
          <p:cNvSpPr txBox="1"/>
          <p:nvPr/>
        </p:nvSpPr>
        <p:spPr>
          <a:xfrm>
            <a:off x="3046878" y="92764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Quadro-resumo de caracterização dos personagens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C8C0AD9-B692-DCC5-13C3-4FFEDC923721}"/>
              </a:ext>
            </a:extLst>
          </p:cNvPr>
          <p:cNvSpPr txBox="1"/>
          <p:nvPr/>
        </p:nvSpPr>
        <p:spPr>
          <a:xfrm>
            <a:off x="252861" y="421918"/>
            <a:ext cx="1168627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3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(Com base no grau de importância para o desenvolvimento do conflito, no grau de densidade psicológica e nos personagens básicos de uma a narrativa)*</a:t>
            </a:r>
            <a:endParaRPr lang="pt-BR" sz="13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4106AAD-8FD5-23C9-CF16-1503FED57D7A}"/>
              </a:ext>
            </a:extLst>
          </p:cNvPr>
          <p:cNvSpPr txBox="1"/>
          <p:nvPr/>
        </p:nvSpPr>
        <p:spPr>
          <a:xfrm>
            <a:off x="252861" y="5373554"/>
            <a:ext cx="116862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 a) grau de importância (principais e secundários); b) grau de densidade psicológica (plano, plano com tendência a redondo, e redondo). Os personagens planos, são construídos em torno de uma única ideia ou qualidade [não mudam ao longo da história]; quando há mais de um fator neles, temos o começo de uma curva em direção à esfera (plano com tendência à redondo). A prova de um(a) personagem esférico(a) [ou redondo] é a sua capacidade de nos surpreender de maneira convincente. Se nunca surpreende, é plano. Se não convence, é plano com pretensão a esférico (FORSTER, 1949 </a:t>
            </a:r>
            <a:r>
              <a:rPr lang="pt-BR" sz="12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apud </a:t>
            </a:r>
            <a:r>
              <a:rPr lang="pt-BR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CÂNDIDO, </a:t>
            </a:r>
            <a:r>
              <a:rPr lang="pt-BR" sz="12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all. </a:t>
            </a:r>
            <a:r>
              <a:rPr lang="pt-BR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1970: 51-80).</a:t>
            </a:r>
            <a:endParaRPr lang="pt-BR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328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454"/>
    </mc:Choice>
    <mc:Fallback xmlns="">
      <p:transition spd="slow" advTm="291454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61.9|36.4|17.3|12.6|6.1|7.8|30.9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278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Wingdings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Francisco Helio de Sousa</dc:creator>
  <cp:lastModifiedBy>Francisco Helio de Sousa</cp:lastModifiedBy>
  <cp:revision>3</cp:revision>
  <dcterms:created xsi:type="dcterms:W3CDTF">2024-05-31T17:51:34Z</dcterms:created>
  <dcterms:modified xsi:type="dcterms:W3CDTF">2024-05-31T18:17:06Z</dcterms:modified>
</cp:coreProperties>
</file>